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3" r:id="rId10"/>
    <p:sldId id="268" r:id="rId11"/>
    <p:sldId id="264" r:id="rId12"/>
    <p:sldId id="265" r:id="rId13"/>
  </p:sldIdLst>
  <p:sldSz cx="14630400" cy="8229600"/>
  <p:notesSz cx="8229600" cy="14630400"/>
  <p:embeddedFontLst>
    <p:embeddedFont>
      <p:font typeface="DM Sans" pitchFamily="2" charset="0"/>
      <p:regular r:id="rId15"/>
      <p:bold r:id="rId16"/>
    </p:embeddedFont>
    <p:embeddedFont>
      <p:font typeface="DM Sans Medium" pitchFamily="2" charset="0"/>
      <p:regular r:id="rId17"/>
    </p:embeddedFont>
    <p:embeddedFont>
      <p:font typeface="Inter" panose="020B0604020202020204" charset="0"/>
      <p:regular r:id="rId18"/>
    </p:embeddedFont>
    <p:embeddedFont>
      <p:font typeface="Libre Baskerville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nder kumar" userId="c1481d3fdace944c" providerId="LiveId" clId="{380CB1F4-CD4D-43E1-86F4-98DA1C209B5E}"/>
    <pc:docChg chg="addSld delSld modSld sldOrd">
      <pc:chgData name="devender kumar" userId="c1481d3fdace944c" providerId="LiveId" clId="{380CB1F4-CD4D-43E1-86F4-98DA1C209B5E}" dt="2025-12-16T13:53:06.655" v="21"/>
      <pc:docMkLst>
        <pc:docMk/>
      </pc:docMkLst>
      <pc:sldChg chg="addSp modSp mod">
        <pc:chgData name="devender kumar" userId="c1481d3fdace944c" providerId="LiveId" clId="{380CB1F4-CD4D-43E1-86F4-98DA1C209B5E}" dt="2025-12-16T13:52:00.155" v="12" actId="208"/>
        <pc:sldMkLst>
          <pc:docMk/>
          <pc:sldMk cId="0" sldId="257"/>
        </pc:sldMkLst>
        <pc:spChg chg="add mod">
          <ac:chgData name="devender kumar" userId="c1481d3fdace944c" providerId="LiveId" clId="{380CB1F4-CD4D-43E1-86F4-98DA1C209B5E}" dt="2025-12-16T13:52:00.155" v="12" actId="208"/>
          <ac:spMkLst>
            <pc:docMk/>
            <pc:sldMk cId="0" sldId="257"/>
            <ac:spMk id="19" creationId="{87A9491F-2D8C-7E7E-3CC1-064D27B74DBB}"/>
          </ac:spMkLst>
        </pc:spChg>
      </pc:sldChg>
      <pc:sldChg chg="addSp modSp">
        <pc:chgData name="devender kumar" userId="c1481d3fdace944c" providerId="LiveId" clId="{380CB1F4-CD4D-43E1-86F4-98DA1C209B5E}" dt="2025-12-16T13:52:13.315" v="13"/>
        <pc:sldMkLst>
          <pc:docMk/>
          <pc:sldMk cId="0" sldId="258"/>
        </pc:sldMkLst>
        <pc:spChg chg="add mod">
          <ac:chgData name="devender kumar" userId="c1481d3fdace944c" providerId="LiveId" clId="{380CB1F4-CD4D-43E1-86F4-98DA1C209B5E}" dt="2025-12-16T13:52:13.315" v="13"/>
          <ac:spMkLst>
            <pc:docMk/>
            <pc:sldMk cId="0" sldId="258"/>
            <ac:spMk id="18" creationId="{18B69371-170A-53FD-D556-D0B72BD28FCE}"/>
          </ac:spMkLst>
        </pc:spChg>
      </pc:sldChg>
      <pc:sldChg chg="addSp modSp">
        <pc:chgData name="devender kumar" userId="c1481d3fdace944c" providerId="LiveId" clId="{380CB1F4-CD4D-43E1-86F4-98DA1C209B5E}" dt="2025-12-16T13:52:18.011" v="14"/>
        <pc:sldMkLst>
          <pc:docMk/>
          <pc:sldMk cId="0" sldId="259"/>
        </pc:sldMkLst>
        <pc:spChg chg="add mod">
          <ac:chgData name="devender kumar" userId="c1481d3fdace944c" providerId="LiveId" clId="{380CB1F4-CD4D-43E1-86F4-98DA1C209B5E}" dt="2025-12-16T13:52:18.011" v="14"/>
          <ac:spMkLst>
            <pc:docMk/>
            <pc:sldMk cId="0" sldId="259"/>
            <ac:spMk id="16" creationId="{22C7F526-E99B-2A69-BC1D-0B72648D66FC}"/>
          </ac:spMkLst>
        </pc:spChg>
      </pc:sldChg>
      <pc:sldChg chg="addSp modSp mod">
        <pc:chgData name="devender kumar" userId="c1481d3fdace944c" providerId="LiveId" clId="{380CB1F4-CD4D-43E1-86F4-98DA1C209B5E}" dt="2025-12-16T13:52:24.518" v="15"/>
        <pc:sldMkLst>
          <pc:docMk/>
          <pc:sldMk cId="0" sldId="260"/>
        </pc:sldMkLst>
        <pc:spChg chg="add mod">
          <ac:chgData name="devender kumar" userId="c1481d3fdace944c" providerId="LiveId" clId="{380CB1F4-CD4D-43E1-86F4-98DA1C209B5E}" dt="2025-12-16T13:52:24.518" v="15"/>
          <ac:spMkLst>
            <pc:docMk/>
            <pc:sldMk cId="0" sldId="260"/>
            <ac:spMk id="20" creationId="{252AC620-08C0-E341-13A5-03633408A198}"/>
          </ac:spMkLst>
        </pc:spChg>
        <pc:picChg chg="mod">
          <ac:chgData name="devender kumar" userId="c1481d3fdace944c" providerId="LiveId" clId="{380CB1F4-CD4D-43E1-86F4-98DA1C209B5E}" dt="2025-12-16T13:45:07.999" v="2" actId="1076"/>
          <ac:picMkLst>
            <pc:docMk/>
            <pc:sldMk cId="0" sldId="260"/>
            <ac:picMk id="15" creationId="{00000000-0000-0000-0000-000000000000}"/>
          </ac:picMkLst>
        </pc:picChg>
      </pc:sldChg>
      <pc:sldChg chg="addSp modSp">
        <pc:chgData name="devender kumar" userId="c1481d3fdace944c" providerId="LiveId" clId="{380CB1F4-CD4D-43E1-86F4-98DA1C209B5E}" dt="2025-12-16T13:52:34.422" v="16"/>
        <pc:sldMkLst>
          <pc:docMk/>
          <pc:sldMk cId="0" sldId="261"/>
        </pc:sldMkLst>
        <pc:spChg chg="add mod">
          <ac:chgData name="devender kumar" userId="c1481d3fdace944c" providerId="LiveId" clId="{380CB1F4-CD4D-43E1-86F4-98DA1C209B5E}" dt="2025-12-16T13:52:34.422" v="16"/>
          <ac:spMkLst>
            <pc:docMk/>
            <pc:sldMk cId="0" sldId="261"/>
            <ac:spMk id="14" creationId="{BFCB30F2-A6BF-4241-12B3-260F0BC4BCCA}"/>
          </ac:spMkLst>
        </pc:spChg>
      </pc:sldChg>
      <pc:sldChg chg="del">
        <pc:chgData name="devender kumar" userId="c1481d3fdace944c" providerId="LiveId" clId="{380CB1F4-CD4D-43E1-86F4-98DA1C209B5E}" dt="2025-12-16T13:46:15.843" v="4" actId="47"/>
        <pc:sldMkLst>
          <pc:docMk/>
          <pc:sldMk cId="0" sldId="262"/>
        </pc:sldMkLst>
      </pc:sldChg>
      <pc:sldChg chg="addSp modSp">
        <pc:chgData name="devender kumar" userId="c1481d3fdace944c" providerId="LiveId" clId="{380CB1F4-CD4D-43E1-86F4-98DA1C209B5E}" dt="2025-12-16T13:52:39.834" v="18"/>
        <pc:sldMkLst>
          <pc:docMk/>
          <pc:sldMk cId="0" sldId="263"/>
        </pc:sldMkLst>
        <pc:spChg chg="add mod">
          <ac:chgData name="devender kumar" userId="c1481d3fdace944c" providerId="LiveId" clId="{380CB1F4-CD4D-43E1-86F4-98DA1C209B5E}" dt="2025-12-16T13:52:39.834" v="18"/>
          <ac:spMkLst>
            <pc:docMk/>
            <pc:sldMk cId="0" sldId="263"/>
            <ac:spMk id="13" creationId="{CBEDDF2E-9205-95B2-0747-C95399BED8E6}"/>
          </ac:spMkLst>
        </pc:spChg>
      </pc:sldChg>
      <pc:sldChg chg="addSp modSp">
        <pc:chgData name="devender kumar" userId="c1481d3fdace944c" providerId="LiveId" clId="{380CB1F4-CD4D-43E1-86F4-98DA1C209B5E}" dt="2025-12-16T13:52:44.014" v="20"/>
        <pc:sldMkLst>
          <pc:docMk/>
          <pc:sldMk cId="0" sldId="264"/>
        </pc:sldMkLst>
        <pc:spChg chg="add mod">
          <ac:chgData name="devender kumar" userId="c1481d3fdace944c" providerId="LiveId" clId="{380CB1F4-CD4D-43E1-86F4-98DA1C209B5E}" dt="2025-12-16T13:52:44.014" v="20"/>
          <ac:spMkLst>
            <pc:docMk/>
            <pc:sldMk cId="0" sldId="264"/>
            <ac:spMk id="23" creationId="{43B7DAAD-CD4B-0598-B587-3F55117990AB}"/>
          </ac:spMkLst>
        </pc:spChg>
      </pc:sldChg>
      <pc:sldChg chg="addSp modSp">
        <pc:chgData name="devender kumar" userId="c1481d3fdace944c" providerId="LiveId" clId="{380CB1F4-CD4D-43E1-86F4-98DA1C209B5E}" dt="2025-12-16T13:53:06.655" v="21"/>
        <pc:sldMkLst>
          <pc:docMk/>
          <pc:sldMk cId="0" sldId="265"/>
        </pc:sldMkLst>
        <pc:spChg chg="add mod">
          <ac:chgData name="devender kumar" userId="c1481d3fdace944c" providerId="LiveId" clId="{380CB1F4-CD4D-43E1-86F4-98DA1C209B5E}" dt="2025-12-16T13:53:06.655" v="21"/>
          <ac:spMkLst>
            <pc:docMk/>
            <pc:sldMk cId="0" sldId="265"/>
            <ac:spMk id="27" creationId="{D79A3D68-A09A-AF8E-E093-B26B67CBA5B4}"/>
          </ac:spMkLst>
        </pc:spChg>
      </pc:sldChg>
      <pc:sldChg chg="add">
        <pc:chgData name="devender kumar" userId="c1481d3fdace944c" providerId="LiveId" clId="{380CB1F4-CD4D-43E1-86F4-98DA1C209B5E}" dt="2025-12-16T13:44:51.546" v="0"/>
        <pc:sldMkLst>
          <pc:docMk/>
          <pc:sldMk cId="0" sldId="266"/>
        </pc:sldMkLst>
      </pc:sldChg>
      <pc:sldChg chg="addSp modSp add">
        <pc:chgData name="devender kumar" userId="c1481d3fdace944c" providerId="LiveId" clId="{380CB1F4-CD4D-43E1-86F4-98DA1C209B5E}" dt="2025-12-16T13:52:37.850" v="17"/>
        <pc:sldMkLst>
          <pc:docMk/>
          <pc:sldMk cId="0" sldId="267"/>
        </pc:sldMkLst>
        <pc:spChg chg="add mod">
          <ac:chgData name="devender kumar" userId="c1481d3fdace944c" providerId="LiveId" clId="{380CB1F4-CD4D-43E1-86F4-98DA1C209B5E}" dt="2025-12-16T13:52:37.850" v="17"/>
          <ac:spMkLst>
            <pc:docMk/>
            <pc:sldMk cId="0" sldId="267"/>
            <ac:spMk id="13" creationId="{2C855903-1AEE-81FA-F213-AA370BB3653D}"/>
          </ac:spMkLst>
        </pc:spChg>
      </pc:sldChg>
      <pc:sldChg chg="addSp modSp add ord">
        <pc:chgData name="devender kumar" userId="c1481d3fdace944c" providerId="LiveId" clId="{380CB1F4-CD4D-43E1-86F4-98DA1C209B5E}" dt="2025-12-16T13:52:41.830" v="19"/>
        <pc:sldMkLst>
          <pc:docMk/>
          <pc:sldMk cId="0" sldId="268"/>
        </pc:sldMkLst>
        <pc:spChg chg="add mod">
          <ac:chgData name="devender kumar" userId="c1481d3fdace944c" providerId="LiveId" clId="{380CB1F4-CD4D-43E1-86F4-98DA1C209B5E}" dt="2025-12-16T13:52:41.830" v="19"/>
          <ac:spMkLst>
            <pc:docMk/>
            <pc:sldMk cId="0" sldId="268"/>
            <ac:spMk id="9" creationId="{B04512FB-1B96-A6A5-94E2-16B63924EC1D}"/>
          </ac:spMkLst>
        </pc:spChg>
      </pc:sldChg>
      <pc:sldChg chg="add del">
        <pc:chgData name="devender kumar" userId="c1481d3fdace944c" providerId="LiveId" clId="{380CB1F4-CD4D-43E1-86F4-98DA1C209B5E}" dt="2025-12-16T13:47:00.150" v="5" actId="47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72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consumer data to identify trends, improve engagement, and optimize marketing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018"/>
            <a:ext cx="69131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&amp; Demographics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Associated with higher purchase values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 and young adults drive highest revenue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Free Shipping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691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option with strong conversion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4512FB-1B96-A6A5-94E2-16B63924EC1D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977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342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7736"/>
            <a:ext cx="4189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 Adoption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81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offers and benefits to convert non-subscribers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6342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Strengthen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Incentivize repeat purchases to convert returning customers into loyal advocates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0838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6342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837736"/>
            <a:ext cx="4053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 Strategy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281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discounts on high-margin products and loyal customer segments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2307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97379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 and express shipping preferences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680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2307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97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Promotion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items in marketing campaigns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3B7DAAD-CD4B-0598-B587-3F55117990AB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988" y="579834"/>
            <a:ext cx="7633692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End-to-End Analytics Success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14730" y="1508165"/>
            <a:ext cx="22860" cy="4501039"/>
          </a:xfrm>
          <a:prstGeom prst="roundRect">
            <a:avLst>
              <a:gd name="adj" fmla="val 368842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17672" y="1722477"/>
            <a:ext cx="602218" cy="22860"/>
          </a:xfrm>
          <a:prstGeom prst="roundRect">
            <a:avLst>
              <a:gd name="adj" fmla="val 368842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188928" y="1508165"/>
            <a:ext cx="451604" cy="45160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64116" y="1545729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18546" y="1577102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Analysis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18546" y="2011204"/>
            <a:ext cx="650926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cleaning, feature engineering, exploratory analysis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17672" y="2948107"/>
            <a:ext cx="602218" cy="22860"/>
          </a:xfrm>
          <a:prstGeom prst="roundRect">
            <a:avLst>
              <a:gd name="adj" fmla="val 368842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188928" y="2733794"/>
            <a:ext cx="451604" cy="45160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64116" y="2771358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18546" y="2802731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SQL Insights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18546" y="3236833"/>
            <a:ext cx="650926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 queries, segmentation, revenue analysis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17672" y="4173736"/>
            <a:ext cx="602218" cy="22860"/>
          </a:xfrm>
          <a:prstGeom prst="roundRect">
            <a:avLst>
              <a:gd name="adj" fmla="val 368842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88928" y="3959423"/>
            <a:ext cx="451604" cy="45160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4116" y="3996988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18546" y="4028361"/>
            <a:ext cx="274224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8546" y="4462463"/>
            <a:ext cx="650926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visualizations, KPI tracking, drill-through views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17672" y="5399365"/>
            <a:ext cx="602218" cy="22860"/>
          </a:xfrm>
          <a:prstGeom prst="roundRect">
            <a:avLst>
              <a:gd name="adj" fmla="val 368842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6188928" y="5185053"/>
            <a:ext cx="451604" cy="45160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264116" y="5222617"/>
            <a:ext cx="301109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18546" y="525399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Strategy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18546" y="5688092"/>
            <a:ext cx="650926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recommendations for growth and profitability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6490097" y="6460688"/>
            <a:ext cx="7437715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"By integrating data preparation, business analysis, and visualization, we can make informed strategic decisions that drive growth, engagement, and profitability."</a:t>
            </a:r>
            <a:endParaRPr lang="en-US" sz="1550" dirty="0"/>
          </a:p>
        </p:txBody>
      </p:sp>
      <p:sp>
        <p:nvSpPr>
          <p:cNvPr id="26" name="Shape 23"/>
          <p:cNvSpPr/>
          <p:nvPr/>
        </p:nvSpPr>
        <p:spPr>
          <a:xfrm>
            <a:off x="6188988" y="6234946"/>
            <a:ext cx="22860" cy="141482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79A3D68-A09A-AF8E-E093-B26B67CBA5B4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744" cy="3318153"/>
          </a:xfrm>
          <a:prstGeom prst="roundRect">
            <a:avLst>
              <a:gd name="adj" fmla="val 28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1790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Question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38411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can we leverage shopping data to improve sales and customer satisfaction?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52005"/>
            <a:ext cx="3664863" cy="3318153"/>
          </a:xfrm>
          <a:prstGeom prst="roundRect">
            <a:avLst>
              <a:gd name="adj" fmla="val 28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3348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Changing Patterns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Observed shifts across demographics, categories, and channels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296972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53140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1790" y="5718453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438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Goal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9290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marketing and product strategies for long-term loyalty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A9491F-2D8C-7E7E-3CC1-064D27B74DBB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651986"/>
            <a:ext cx="4597598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801177"/>
            <a:ext cx="3798213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4750" dirty="0"/>
          </a:p>
        </p:txBody>
      </p:sp>
      <p:sp>
        <p:nvSpPr>
          <p:cNvPr id="4" name="Text 2"/>
          <p:cNvSpPr/>
          <p:nvPr/>
        </p:nvSpPr>
        <p:spPr>
          <a:xfrm>
            <a:off x="1393388" y="2637830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Records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3652" y="3108960"/>
            <a:ext cx="37982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transactions analyzed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671655" y="1801177"/>
            <a:ext cx="3798332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4750" dirty="0"/>
          </a:p>
        </p:txBody>
      </p:sp>
      <p:sp>
        <p:nvSpPr>
          <p:cNvPr id="7" name="Text 5"/>
          <p:cNvSpPr/>
          <p:nvPr/>
        </p:nvSpPr>
        <p:spPr>
          <a:xfrm>
            <a:off x="5421392" y="2637830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671655" y="3108960"/>
            <a:ext cx="379833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purchases, behaviors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2657594" y="3862983"/>
            <a:ext cx="3798332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4750" dirty="0"/>
          </a:p>
        </p:txBody>
      </p:sp>
      <p:sp>
        <p:nvSpPr>
          <p:cNvPr id="10" name="Text 8"/>
          <p:cNvSpPr/>
          <p:nvPr/>
        </p:nvSpPr>
        <p:spPr>
          <a:xfrm>
            <a:off x="3407331" y="4699635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657594" y="5170765"/>
            <a:ext cx="379833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ratings imputed by category median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43652" y="5671899"/>
            <a:ext cx="229874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43652" y="6143030"/>
            <a:ext cx="782633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customer_shopping_behavior.csv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3652" y="6501646"/>
            <a:ext cx="782633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analysis (Code.ipynb)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3652" y="6860262"/>
            <a:ext cx="782633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queries for business insights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43652" y="7218878"/>
            <a:ext cx="782633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dashboard</a:t>
            </a:r>
            <a:endParaRPr lang="en-US" sz="14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35" y="1709261"/>
            <a:ext cx="5068014" cy="506801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B69371-170A-53FD-D556-D0B72BD28FCE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81513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Pipeline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CSV with pandas, validated 3,900 records across 18 columns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 using category-specific medians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924" y="5801797"/>
            <a:ext cx="22989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converted purchase frequency to numeric days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5924" y="6860381"/>
            <a:ext cx="23444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into PostgreSQL via SQLAlchemy for SQL analysis</a:t>
            </a:r>
            <a:endParaRPr lang="en-US" sz="13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C7F526-E99B-2A69-BC1D-0B72648D66FC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724" y="358854"/>
            <a:ext cx="5053132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Performance Metrics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6724" y="1092875"/>
            <a:ext cx="3306842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233K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1294448" y="1686639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Revenue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6724" y="1968698"/>
            <a:ext cx="3306842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Across all customer segments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3926681" y="1092875"/>
            <a:ext cx="330696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3350" dirty="0"/>
          </a:p>
        </p:txBody>
      </p:sp>
      <p:sp>
        <p:nvSpPr>
          <p:cNvPr id="7" name="Text 5"/>
          <p:cNvSpPr/>
          <p:nvPr/>
        </p:nvSpPr>
        <p:spPr>
          <a:xfrm>
            <a:off x="4764524" y="1686639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Order Value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926681" y="1968698"/>
            <a:ext cx="330696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 transaction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396758" y="1092875"/>
            <a:ext cx="3306842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3350" dirty="0"/>
          </a:p>
        </p:txBody>
      </p:sp>
      <p:sp>
        <p:nvSpPr>
          <p:cNvPr id="10" name="Text 8"/>
          <p:cNvSpPr/>
          <p:nvPr/>
        </p:nvSpPr>
        <p:spPr>
          <a:xfrm>
            <a:off x="8234482" y="1686639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Review Rating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396758" y="1968698"/>
            <a:ext cx="3306842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 score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10866715" y="1092875"/>
            <a:ext cx="3306961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3350" dirty="0"/>
          </a:p>
        </p:txBody>
      </p:sp>
      <p:sp>
        <p:nvSpPr>
          <p:cNvPr id="13" name="Text 11"/>
          <p:cNvSpPr/>
          <p:nvPr/>
        </p:nvSpPr>
        <p:spPr>
          <a:xfrm>
            <a:off x="11704558" y="1686639"/>
            <a:ext cx="1631275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Active Users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10866715" y="1968698"/>
            <a:ext cx="330696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Engaged customer base</a:t>
            </a:r>
            <a:endParaRPr lang="en-US" sz="1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49" y="2435731"/>
            <a:ext cx="9872628" cy="5246783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6539389" y="9614059"/>
            <a:ext cx="130493" cy="130493"/>
          </a:xfrm>
          <a:prstGeom prst="roundRect">
            <a:avLst>
              <a:gd name="adj" fmla="val 14015"/>
            </a:avLst>
          </a:prstGeom>
          <a:solidFill>
            <a:srgbClr val="40320C"/>
          </a:solidFill>
          <a:ln/>
        </p:spPr>
      </p:sp>
      <p:sp>
        <p:nvSpPr>
          <p:cNvPr id="17" name="Text 14"/>
          <p:cNvSpPr/>
          <p:nvPr/>
        </p:nvSpPr>
        <p:spPr>
          <a:xfrm>
            <a:off x="6730841" y="9614059"/>
            <a:ext cx="508159" cy="130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7391400" y="9614059"/>
            <a:ext cx="130493" cy="130493"/>
          </a:xfrm>
          <a:prstGeom prst="roundRect">
            <a:avLst>
              <a:gd name="adj" fmla="val 14015"/>
            </a:avLst>
          </a:prstGeom>
          <a:solidFill>
            <a:srgbClr val="785D17"/>
          </a:solidFill>
          <a:ln/>
        </p:spPr>
      </p:sp>
      <p:sp>
        <p:nvSpPr>
          <p:cNvPr id="19" name="Text 16"/>
          <p:cNvSpPr/>
          <p:nvPr/>
        </p:nvSpPr>
        <p:spPr>
          <a:xfrm>
            <a:off x="7582853" y="9614059"/>
            <a:ext cx="661273" cy="130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</a:t>
            </a:r>
            <a:endParaRPr lang="en-US" sz="1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2AC620-08C0-E341-13A5-03633408A198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90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47186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First-Time Buyers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661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purchase customers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2-10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4718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9622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purchase range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4400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4718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9622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engagement tier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975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and returning customers generate majority of sales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728" y="386477"/>
            <a:ext cx="6579989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 &amp; Revenue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728" y="1176695"/>
            <a:ext cx="212943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953703" y="2511266"/>
            <a:ext cx="17280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67.76%</a:t>
            </a:r>
            <a:endParaRPr lang="en-US" sz="2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36" y="1633180"/>
            <a:ext cx="2107525" cy="21075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39653" y="3916323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91728" y="4276249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Dominant revenue contributor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953703" y="5695236"/>
            <a:ext cx="172807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32.24%</a:t>
            </a:r>
            <a:endParaRPr lang="en-US" sz="2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036" y="4817150"/>
            <a:ext cx="2107525" cy="21075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39653" y="7100292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91728" y="7460218"/>
            <a:ext cx="665214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Secondary segment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4151" y="1176695"/>
            <a:ext cx="2480786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16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151" y="1598057"/>
            <a:ext cx="6652141" cy="372510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CB30F2-A6BF-4241-12B3-260F0BC4BCCA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8928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84892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106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9664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average spend and stronger retention rates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443651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44365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4700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191363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engagement and purchase frequency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066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demonstrate significantly higher lifetime value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855903-1AEE-81FA-F213-AA370BB3653D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634"/>
            <a:ext cx="9596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388"/>
            <a:ext cx="54973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Purchase by Shipping Type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16831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536388"/>
            <a:ext cx="35513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99521" y="3330178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$64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672149" y="4361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4943118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63620" y="3330178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$56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0936248" y="4361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63620" y="4943118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5611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Subscribers spend 14% more on average and show stronger retention patterns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EDDF2E-9205-95B2-0747-C95399BED8E6}"/>
              </a:ext>
            </a:extLst>
          </p:cNvPr>
          <p:cNvSpPr/>
          <p:nvPr/>
        </p:nvSpPr>
        <p:spPr>
          <a:xfrm>
            <a:off x="10406182" y="7662505"/>
            <a:ext cx="411675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467</Words>
  <Application>Microsoft Office PowerPoint</Application>
  <PresentationFormat>Custom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Libre Baskerville</vt:lpstr>
      <vt:lpstr>Libre Baskerville Light</vt:lpstr>
      <vt:lpstr>Inter</vt:lpstr>
      <vt:lpstr>DM Sans Medium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devender kumar</cp:lastModifiedBy>
  <cp:revision>1</cp:revision>
  <dcterms:created xsi:type="dcterms:W3CDTF">2025-12-16T13:22:02Z</dcterms:created>
  <dcterms:modified xsi:type="dcterms:W3CDTF">2025-12-16T13:53:11Z</dcterms:modified>
</cp:coreProperties>
</file>